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110fc9f45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110fc9f45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49fa8fa9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49fa8fa9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110fc9f4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110fc9f4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110fc9f45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110fc9f45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110fc9f45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110fc9f45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110fc9f45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110fc9f4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110fc9f4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110fc9f4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110fc9f45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110fc9f45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110fc9f45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110fc9f45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49fa8fa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49fa8fa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919934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91993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110fc9f4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110fc9f4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919934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9199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110fc9f4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110fc9f4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110fc9f4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110fc9f4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919934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91993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gif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Relationship Id="rId4" Type="http://schemas.openxmlformats.org/officeDocument/2006/relationships/image" Target="../media/image28.gif"/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9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06525" y="1493850"/>
            <a:ext cx="8520600" cy="10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An Introduction to </a:t>
            </a:r>
            <a:r>
              <a:rPr b="1" lang="en" sz="4800">
                <a:latin typeface="Calibri"/>
                <a:ea typeface="Calibri"/>
                <a:cs typeface="Calibri"/>
                <a:sym typeface="Calibri"/>
              </a:rPr>
              <a:t>Machine Learning 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4, 2020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877000" y="4022650"/>
            <a:ext cx="22722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Sandhya Kakarlamudi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2575300" y="4075750"/>
            <a:ext cx="4260300" cy="6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ML can do?</a:t>
            </a:r>
            <a:endParaRPr sz="36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225" y="96375"/>
            <a:ext cx="5826625" cy="348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24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 REPRESENTING TYPES OF ML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25" y="938725"/>
            <a:ext cx="555610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 txBox="1"/>
          <p:nvPr/>
        </p:nvSpPr>
        <p:spPr>
          <a:xfrm>
            <a:off x="8268975" y="4823700"/>
            <a:ext cx="936000" cy="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9D9D9"/>
                </a:solidFill>
              </a:rPr>
              <a:t>Source: Google</a:t>
            </a:r>
            <a:endParaRPr sz="8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425" y="445025"/>
            <a:ext cx="4626276" cy="2434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4"/>
          <p:cNvGrpSpPr/>
          <p:nvPr/>
        </p:nvGrpSpPr>
        <p:grpSpPr>
          <a:xfrm>
            <a:off x="2913579" y="3202367"/>
            <a:ext cx="4302987" cy="1541519"/>
            <a:chOff x="20932" y="1970070"/>
            <a:chExt cx="3458993" cy="1073930"/>
          </a:xfrm>
        </p:grpSpPr>
        <p:grpSp>
          <p:nvGrpSpPr>
            <p:cNvPr id="140" name="Google Shape;140;p24"/>
            <p:cNvGrpSpPr/>
            <p:nvPr/>
          </p:nvGrpSpPr>
          <p:grpSpPr>
            <a:xfrm>
              <a:off x="1729500" y="2728269"/>
              <a:ext cx="1750425" cy="308700"/>
              <a:chOff x="1729500" y="2728269"/>
              <a:chExt cx="1750425" cy="308700"/>
            </a:xfrm>
          </p:grpSpPr>
          <p:sp>
            <p:nvSpPr>
              <p:cNvPr id="141" name="Google Shape;141;p24"/>
              <p:cNvSpPr/>
              <p:nvPr/>
            </p:nvSpPr>
            <p:spPr>
              <a:xfrm>
                <a:off x="1729500" y="2767000"/>
                <a:ext cx="1750425" cy="245275"/>
              </a:xfrm>
              <a:prstGeom prst="flowChartPreparation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42" name="Google Shape;142;p24"/>
              <p:cNvSpPr txBox="1"/>
              <p:nvPr/>
            </p:nvSpPr>
            <p:spPr>
              <a:xfrm>
                <a:off x="2097350" y="2728269"/>
                <a:ext cx="1029000" cy="3087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MAMMAL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3" name="Google Shape;143;p24"/>
            <p:cNvGrpSpPr/>
            <p:nvPr/>
          </p:nvGrpSpPr>
          <p:grpSpPr>
            <a:xfrm>
              <a:off x="1729500" y="2345950"/>
              <a:ext cx="1750425" cy="308700"/>
              <a:chOff x="1729500" y="2345950"/>
              <a:chExt cx="1750425" cy="308700"/>
            </a:xfrm>
          </p:grpSpPr>
          <p:sp>
            <p:nvSpPr>
              <p:cNvPr id="144" name="Google Shape;144;p24"/>
              <p:cNvSpPr/>
              <p:nvPr/>
            </p:nvSpPr>
            <p:spPr>
              <a:xfrm>
                <a:off x="1729500" y="2386000"/>
                <a:ext cx="1750425" cy="245275"/>
              </a:xfrm>
              <a:prstGeom prst="flowChartPreparation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45" name="Google Shape;145;p24"/>
              <p:cNvSpPr txBox="1"/>
              <p:nvPr/>
            </p:nvSpPr>
            <p:spPr>
              <a:xfrm>
                <a:off x="1943173" y="2345950"/>
                <a:ext cx="1324500" cy="3087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WILDLIFE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46" name="Google Shape;146;p24"/>
            <p:cNvGrpSpPr/>
            <p:nvPr/>
          </p:nvGrpSpPr>
          <p:grpSpPr>
            <a:xfrm>
              <a:off x="1729500" y="1970070"/>
              <a:ext cx="1750425" cy="308700"/>
              <a:chOff x="1729500" y="1970070"/>
              <a:chExt cx="1750425" cy="308700"/>
            </a:xfrm>
          </p:grpSpPr>
          <p:sp>
            <p:nvSpPr>
              <p:cNvPr id="147" name="Google Shape;147;p24"/>
              <p:cNvSpPr/>
              <p:nvPr/>
            </p:nvSpPr>
            <p:spPr>
              <a:xfrm>
                <a:off x="1729500" y="2005000"/>
                <a:ext cx="1750425" cy="245275"/>
              </a:xfrm>
              <a:prstGeom prst="flowChartPreparation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48" name="Google Shape;148;p24"/>
              <p:cNvSpPr txBox="1"/>
              <p:nvPr/>
            </p:nvSpPr>
            <p:spPr>
              <a:xfrm>
                <a:off x="2121350" y="1970070"/>
                <a:ext cx="981000" cy="308700"/>
              </a:xfrm>
              <a:prstGeom prst="rect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LION</a:t>
                </a:r>
                <a:endParaRPr sz="1800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149" name="Google Shape;149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932" y="1977091"/>
              <a:ext cx="1406362" cy="1066909"/>
            </a:xfrm>
            <a:prstGeom prst="rect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150" name="Google Shape;150;p24"/>
          <p:cNvCxnSpPr>
            <a:stCxn id="147" idx="1"/>
            <a:endCxn id="149" idx="3"/>
          </p:cNvCxnSpPr>
          <p:nvPr/>
        </p:nvCxnSpPr>
        <p:spPr>
          <a:xfrm flipH="1">
            <a:off x="4663138" y="3428540"/>
            <a:ext cx="375900" cy="549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4"/>
          <p:cNvCxnSpPr>
            <a:stCxn id="144" idx="1"/>
            <a:endCxn id="149" idx="3"/>
          </p:cNvCxnSpPr>
          <p:nvPr/>
        </p:nvCxnSpPr>
        <p:spPr>
          <a:xfrm flipH="1">
            <a:off x="4663138" y="3975428"/>
            <a:ext cx="375900" cy="2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4"/>
          <p:cNvCxnSpPr>
            <a:stCxn id="141" idx="1"/>
            <a:endCxn id="149" idx="3"/>
          </p:cNvCxnSpPr>
          <p:nvPr/>
        </p:nvCxnSpPr>
        <p:spPr>
          <a:xfrm rot="10800000">
            <a:off x="4663138" y="3978115"/>
            <a:ext cx="375900" cy="544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4"/>
          <p:cNvSpPr txBox="1"/>
          <p:nvPr/>
        </p:nvSpPr>
        <p:spPr>
          <a:xfrm>
            <a:off x="8087100" y="4919400"/>
            <a:ext cx="15576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Google AI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543725" y="445025"/>
            <a:ext cx="4448749" cy="23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175" y="3187400"/>
            <a:ext cx="5210748" cy="1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8087125" y="4852150"/>
            <a:ext cx="15576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Google AI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975" y="650699"/>
            <a:ext cx="4313049" cy="22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325" y="3597675"/>
            <a:ext cx="912393" cy="86617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/>
          <p:nvPr/>
        </p:nvSpPr>
        <p:spPr>
          <a:xfrm flipH="1" rot="-5570106">
            <a:off x="3045184" y="3547349"/>
            <a:ext cx="1382893" cy="802308"/>
          </a:xfrm>
          <a:prstGeom prst="trapezoid">
            <a:avLst>
              <a:gd fmla="val 66513" name="adj"/>
            </a:avLst>
          </a:prstGeom>
          <a:solidFill>
            <a:srgbClr val="CFE2F3">
              <a:alpha val="6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 flipH="1" rot="-4678234">
            <a:off x="3611026" y="3191645"/>
            <a:ext cx="1653919" cy="161521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5">
            <a:alphaModFix/>
          </a:blip>
          <a:srcRect b="-2236" l="1675" r="2041" t="-2289"/>
          <a:stretch/>
        </p:blipFill>
        <p:spPr>
          <a:xfrm>
            <a:off x="3653217" y="3192690"/>
            <a:ext cx="1569600" cy="1613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2" name="Google Shape;172;p26"/>
          <p:cNvSpPr/>
          <p:nvPr/>
        </p:nvSpPr>
        <p:spPr>
          <a:xfrm flipH="1" rot="-6807655">
            <a:off x="4917181" y="3416018"/>
            <a:ext cx="782923" cy="895050"/>
          </a:xfrm>
          <a:prstGeom prst="trapezoid">
            <a:avLst>
              <a:gd fmla="val 42073" name="adj"/>
            </a:avLst>
          </a:prstGeom>
          <a:solidFill>
            <a:srgbClr val="CFE2F3">
              <a:alpha val="6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/>
          <p:nvPr/>
        </p:nvSpPr>
        <p:spPr>
          <a:xfrm>
            <a:off x="5482146" y="3335965"/>
            <a:ext cx="1569600" cy="732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6"/>
          <p:cNvGrpSpPr/>
          <p:nvPr/>
        </p:nvGrpSpPr>
        <p:grpSpPr>
          <a:xfrm>
            <a:off x="5653216" y="3466299"/>
            <a:ext cx="1226579" cy="472012"/>
            <a:chOff x="5088455" y="3642031"/>
            <a:chExt cx="1378024" cy="523643"/>
          </a:xfrm>
        </p:grpSpPr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34293" y="3695890"/>
              <a:ext cx="432186" cy="469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088455" y="3665299"/>
              <a:ext cx="412716" cy="446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74705" y="3642031"/>
              <a:ext cx="552026" cy="4830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26"/>
          <p:cNvSpPr/>
          <p:nvPr/>
        </p:nvSpPr>
        <p:spPr>
          <a:xfrm flipH="1" rot="-4649699">
            <a:off x="4822153" y="3926927"/>
            <a:ext cx="705230" cy="1242084"/>
          </a:xfrm>
          <a:prstGeom prst="trapezoid">
            <a:avLst>
              <a:gd fmla="val 42073" name="adj"/>
            </a:avLst>
          </a:prstGeom>
          <a:solidFill>
            <a:srgbClr val="CFE2F3">
              <a:alpha val="6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5482146" y="4265737"/>
            <a:ext cx="1569600" cy="732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5622786" y="4397250"/>
            <a:ext cx="1287235" cy="469630"/>
            <a:chOff x="6876556" y="3678214"/>
            <a:chExt cx="1446169" cy="521001"/>
          </a:xfrm>
        </p:grpSpPr>
        <p:pic>
          <p:nvPicPr>
            <p:cNvPr id="181" name="Google Shape;181;p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76556" y="3678214"/>
              <a:ext cx="509954" cy="521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364731" y="3696182"/>
              <a:ext cx="469781" cy="469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852928" y="3706407"/>
              <a:ext cx="469798" cy="433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6"/>
          <p:cNvSpPr txBox="1"/>
          <p:nvPr/>
        </p:nvSpPr>
        <p:spPr>
          <a:xfrm>
            <a:off x="8208950" y="4919400"/>
            <a:ext cx="15576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Google AI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/>
        </p:nvSpPr>
        <p:spPr>
          <a:xfrm>
            <a:off x="8070400" y="4880600"/>
            <a:ext cx="1378200" cy="1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Google AI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900" y="152400"/>
            <a:ext cx="63816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/>
        </p:nvSpPr>
        <p:spPr>
          <a:xfrm>
            <a:off x="8037750" y="4904275"/>
            <a:ext cx="1524000" cy="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Google AI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25" y="389338"/>
            <a:ext cx="7515225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b="33859" l="0" r="497" t="874"/>
          <a:stretch/>
        </p:blipFill>
        <p:spPr>
          <a:xfrm>
            <a:off x="2190925" y="887700"/>
            <a:ext cx="4738450" cy="30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You!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406375" y="1308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AI, ML - A brief history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Definitions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Traditional Programming vs. ML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Machine Learning - Life Cycle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Types of approaches in ML</a:t>
            </a:r>
            <a:endParaRPr sz="25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en" sz="2500"/>
              <a:t>Queries and Conclusion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779875" y="439350"/>
            <a:ext cx="82779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9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What are we going to learn today?</a:t>
            </a:r>
            <a:endParaRPr b="1" i="1" sz="39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58300" y="150000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brief history of Machine Learning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0100"/>
            <a:ext cx="8839197" cy="303058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7743050" y="4760575"/>
            <a:ext cx="11991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CCCCC"/>
                </a:solidFill>
              </a:rPr>
              <a:t>Source: Google</a:t>
            </a:r>
            <a:endParaRPr sz="8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475100" y="113600"/>
            <a:ext cx="3728400" cy="26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highlight>
                  <a:schemeClr val="lt1"/>
                </a:highlight>
              </a:rPr>
              <a:t>ARTIFICIAL INTELLIGENCE</a:t>
            </a:r>
            <a:endParaRPr b="1" sz="2000">
              <a:solidFill>
                <a:srgbClr val="FFFFFF"/>
              </a:solidFill>
              <a:highlight>
                <a:schemeClr val="lt1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highlight>
                  <a:schemeClr val="lt1"/>
                </a:highlight>
              </a:rPr>
              <a:t>The term "artificial intelligence" is often used to describe machines (or computers) that mimic "cognitive" functions that humans associate with the human mind, such as "learning" and "problem solving".</a:t>
            </a:r>
            <a:endParaRPr sz="1800">
              <a:solidFill>
                <a:srgbClr val="FFFFFF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4802675" y="154850"/>
            <a:ext cx="3831900" cy="2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highlight>
                <a:schemeClr val="dk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8126400" y="4905900"/>
            <a:ext cx="15318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Wikipedia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7" name="Google Shape;77;p16"/>
          <p:cNvGrpSpPr/>
          <p:nvPr/>
        </p:nvGrpSpPr>
        <p:grpSpPr>
          <a:xfrm>
            <a:off x="640189" y="2888542"/>
            <a:ext cx="7198999" cy="2033292"/>
            <a:chOff x="544362" y="823013"/>
            <a:chExt cx="8055275" cy="3356375"/>
          </a:xfrm>
        </p:grpSpPr>
        <p:pic>
          <p:nvPicPr>
            <p:cNvPr id="78" name="Google Shape;7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4362" y="823013"/>
              <a:ext cx="8055275" cy="3356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6"/>
            <p:cNvSpPr txBox="1"/>
            <p:nvPr/>
          </p:nvSpPr>
          <p:spPr>
            <a:xfrm>
              <a:off x="632625" y="893925"/>
              <a:ext cx="2591700" cy="453900"/>
            </a:xfrm>
            <a:prstGeom prst="rect">
              <a:avLst/>
            </a:prstGeom>
            <a:solidFill>
              <a:srgbClr val="F7FC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Artificial Intelligence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0" name="Google Shape;80;p16"/>
            <p:cNvSpPr txBox="1"/>
            <p:nvPr/>
          </p:nvSpPr>
          <p:spPr>
            <a:xfrm>
              <a:off x="3859724" y="2081200"/>
              <a:ext cx="2274000" cy="453900"/>
            </a:xfrm>
            <a:prstGeom prst="rect">
              <a:avLst/>
            </a:prstGeom>
            <a:solidFill>
              <a:srgbClr val="E1F4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Machine Learning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81" name="Google Shape;81;p16"/>
            <p:cNvSpPr txBox="1"/>
            <p:nvPr/>
          </p:nvSpPr>
          <p:spPr>
            <a:xfrm>
              <a:off x="5772151" y="3058050"/>
              <a:ext cx="1943100" cy="453900"/>
            </a:xfrm>
            <a:prstGeom prst="rect">
              <a:avLst/>
            </a:prstGeom>
            <a:solidFill>
              <a:srgbClr val="BBE5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Deep Learning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675" y="697850"/>
            <a:ext cx="3554125" cy="19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255175" y="362642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not write traditional programs as usual?</a:t>
            </a:r>
            <a:endParaRPr sz="3000"/>
          </a:p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4929150" y="249075"/>
            <a:ext cx="3837000" cy="173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WHY MACHINE LEARNING?</a:t>
            </a:r>
            <a:endParaRPr sz="30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000" y="2101325"/>
            <a:ext cx="4786300" cy="28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566525" y="258200"/>
            <a:ext cx="62178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Example of Rule-based/ Traditional Programming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8072550" y="4886425"/>
            <a:ext cx="1787100" cy="1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Google AI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2066" r="0" t="8366"/>
          <a:stretch/>
        </p:blipFill>
        <p:spPr>
          <a:xfrm>
            <a:off x="566525" y="952500"/>
            <a:ext cx="7653851" cy="35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275050" y="226900"/>
            <a:ext cx="5508900" cy="4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 of Machine Learning</a:t>
            </a:r>
            <a:r>
              <a:rPr lang="en"/>
              <a:t> 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5926" r="0" t="8483"/>
          <a:stretch/>
        </p:blipFill>
        <p:spPr>
          <a:xfrm>
            <a:off x="413125" y="970875"/>
            <a:ext cx="7751174" cy="370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8032900" y="4889125"/>
            <a:ext cx="16008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Google AI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98975" y="226925"/>
            <a:ext cx="7006500" cy="7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Food for thought!</a:t>
            </a:r>
            <a:endParaRPr sz="3000"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3">
            <a:alphaModFix/>
          </a:blip>
          <a:srcRect b="18327" l="0" r="0" t="18321"/>
          <a:stretch/>
        </p:blipFill>
        <p:spPr>
          <a:xfrm>
            <a:off x="1663425" y="960425"/>
            <a:ext cx="5459049" cy="11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8088675" y="4914125"/>
            <a:ext cx="1445700" cy="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Google AI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4">
            <a:alphaModFix/>
          </a:blip>
          <a:srcRect b="4104" l="1156" r="0" t="16662"/>
          <a:stretch/>
        </p:blipFill>
        <p:spPr>
          <a:xfrm>
            <a:off x="1663425" y="2215063"/>
            <a:ext cx="5459049" cy="1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5">
            <a:alphaModFix/>
          </a:blip>
          <a:srcRect b="17495" l="0" r="0" t="20791"/>
          <a:stretch/>
        </p:blipFill>
        <p:spPr>
          <a:xfrm>
            <a:off x="1663425" y="3540450"/>
            <a:ext cx="5459049" cy="11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25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 of Machine Learning</a:t>
            </a:r>
            <a:endParaRPr/>
          </a:p>
        </p:txBody>
      </p:sp>
      <p:sp>
        <p:nvSpPr>
          <p:cNvPr id="118" name="Google Shape;118;p21"/>
          <p:cNvSpPr txBox="1"/>
          <p:nvPr/>
        </p:nvSpPr>
        <p:spPr>
          <a:xfrm>
            <a:off x="8069700" y="4856900"/>
            <a:ext cx="15576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Google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00" y="1150125"/>
            <a:ext cx="8950600" cy="32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